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62" r:id="rId2"/>
    <p:sldId id="663" r:id="rId3"/>
    <p:sldId id="679" r:id="rId4"/>
    <p:sldId id="680" r:id="rId5"/>
    <p:sldId id="667" r:id="rId6"/>
    <p:sldId id="668" r:id="rId7"/>
    <p:sldId id="671" r:id="rId8"/>
    <p:sldId id="672" r:id="rId9"/>
    <p:sldId id="673" r:id="rId10"/>
    <p:sldId id="674" r:id="rId11"/>
    <p:sldId id="678" r:id="rId12"/>
    <p:sldId id="675" r:id="rId13"/>
    <p:sldId id="677" r:id="rId14"/>
    <p:sldId id="647" r:id="rId15"/>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3399"/>
    <a:srgbClr val="FF0000"/>
    <a:srgbClr val="99FF99"/>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napToGrid="0" snapToObjects="1" showGuides="1">
      <p:cViewPr>
        <p:scale>
          <a:sx n="100" d="100"/>
          <a:sy n="100" d="100"/>
        </p:scale>
        <p:origin x="-1176" y="510"/>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the target of this </a:t>
            </a:r>
            <a:r>
              <a:rPr lang="en-US" altLang="zh-CN" baseline="0" dirty="0" smtClean="0">
                <a:latin typeface="Times New Roman" pitchFamily="18" charset="0"/>
                <a:cs typeface="Times New Roman" pitchFamily="18" charset="0"/>
              </a:rPr>
              <a:t>promotion is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grown from a low level programmer to a project leader. It’s so grateful that our company can provide such a nice environment to let everyone get practice and grow 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However,</a:t>
            </a:r>
            <a:r>
              <a:rPr lang="en-US" altLang="zh-CN" baseline="0" dirty="0" smtClean="0"/>
              <a:t> </a:t>
            </a:r>
            <a:r>
              <a:rPr lang="en-US" altLang="zh-CN" dirty="0" smtClean="0"/>
              <a:t>if 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r>
              <a:rPr lang="en-US" altLang="zh-CN" baseline="0" dirty="0" smtClean="0">
                <a:latin typeface="Times New Roman" pitchFamily="18" charset="0"/>
                <a:cs typeface="Times New Roman" pitchFamily="18" charset="0"/>
              </a:rPr>
              <a:t>.</a:t>
            </a:r>
            <a:endParaRPr lang="en-US" altLang="zh-CN" baseline="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Thanks </a:t>
            </a:r>
            <a:r>
              <a:rPr lang="en-US" altLang="zh-CN" baseline="0" dirty="0" smtClean="0">
                <a:latin typeface="Times New Roman" pitchFamily="18" charset="0"/>
                <a:cs typeface="Times New Roman" pitchFamily="18" charset="0"/>
              </a:rPr>
              <a:t>to the rich experience in kinds of industry, </a:t>
            </a:r>
            <a:r>
              <a:rPr lang="en-US" altLang="zh-CN" baseline="0" dirty="0" smtClean="0">
                <a:latin typeface="Times New Roman" pitchFamily="18" charset="0"/>
                <a:cs typeface="Times New Roman" pitchFamily="18" charset="0"/>
              </a:rPr>
              <a:t>give me a </a:t>
            </a:r>
            <a:r>
              <a:rPr lang="en-US" altLang="zh-CN" baseline="0" dirty="0" smtClean="0">
                <a:latin typeface="Times New Roman" pitchFamily="18" charset="0"/>
                <a:cs typeface="Times New Roman" pitchFamily="18" charset="0"/>
              </a:rPr>
              <a:t>quite wide rage of knowledge in the grate industry and this can help me to think an idea from different discipline, </a:t>
            </a:r>
            <a:r>
              <a:rPr lang="en-US" altLang="zh-CN" baseline="0" dirty="0" smtClean="0">
                <a:latin typeface="Times New Roman" pitchFamily="18" charset="0"/>
                <a:cs typeface="Times New Roman" pitchFamily="18" charset="0"/>
              </a:rPr>
              <a:t>that is </a:t>
            </a:r>
            <a:r>
              <a:rPr lang="en-US" altLang="zh-CN" baseline="0" dirty="0" smtClean="0">
                <a:latin typeface="Times New Roman" pitchFamily="18" charset="0"/>
                <a:cs typeface="Times New Roman" pitchFamily="18" charset="0"/>
              </a:rPr>
              <a:t>a quite important </a:t>
            </a:r>
            <a:r>
              <a:rPr lang="en-US" altLang="zh-CN" baseline="0" dirty="0" smtClean="0">
                <a:latin typeface="Times New Roman" pitchFamily="18" charset="0"/>
                <a:cs typeface="Times New Roman" pitchFamily="18" charset="0"/>
              </a:rPr>
              <a:t>abilities, and which will be my core competence. So, with all the other skills I have get in</a:t>
            </a:r>
          </a:p>
          <a:p>
            <a:r>
              <a:rPr lang="en-US" altLang="zh-CN" baseline="0" dirty="0" smtClean="0">
                <a:latin typeface="Times New Roman" pitchFamily="18" charset="0"/>
                <a:cs typeface="Times New Roman" pitchFamily="18" charset="0"/>
              </a:rPr>
              <a:t>the works, such as coding language, computer system, presentation, English and math and so on, all of these have support my specialty, Wide rage of knowledge to resolve complex problems.</a:t>
            </a:r>
          </a:p>
          <a:p>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project. In these projects, all my tasks are hard and complex .  The rest projects, I did some assist jobs, such as test cases, did feasibility verification and some works of normal tasks.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We have only 1 month to finish</a:t>
            </a:r>
            <a:r>
              <a:rPr lang="en-US" altLang="zh-CN" baseline="0" dirty="0" smtClean="0"/>
              <a:t> this system from a simple </a:t>
            </a:r>
            <a:r>
              <a:rPr lang="en-US" altLang="zh-CN" baseline="0" dirty="0" err="1" smtClean="0"/>
              <a:t>idea.</a:t>
            </a:r>
            <a:r>
              <a:rPr lang="en-US" altLang="zh-CN" dirty="0" err="1" smtClean="0"/>
              <a:t>None</a:t>
            </a:r>
            <a:r>
              <a:rPr lang="en-US" altLang="zh-CN" dirty="0" smtClean="0"/>
              <a:t>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13/03/2018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image" Target="../media/image11.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notesSlide" Target="../notesSlides/notesSlide10.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4.png"/><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image" Target="../media/image13.png"/><Relationship Id="rId10" Type="http://schemas.openxmlformats.org/officeDocument/2006/relationships/tags" Target="../tags/tag77.xml"/><Relationship Id="rId19" Type="http://schemas.openxmlformats.org/officeDocument/2006/relationships/slideLayout" Target="../slideLayouts/slideLayout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26" Type="http://schemas.openxmlformats.org/officeDocument/2006/relationships/tags" Target="../tags/tag113.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tags" Target="../tags/tag112.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28" Type="http://schemas.openxmlformats.org/officeDocument/2006/relationships/notesSlide" Target="../notesSlides/notesSlide13.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 Id="rId27"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6.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 Type="http://schemas.openxmlformats.org/officeDocument/2006/relationships/tags" Target="../tags/tag19.xml"/><Relationship Id="rId21" Type="http://schemas.openxmlformats.org/officeDocument/2006/relationships/tags" Target="../tags/tag37.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notesSlide" Target="../notesSlides/notesSlide6.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slideLayout" Target="../slideLayouts/slideLayout6.xml"/><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8" Type="http://schemas.openxmlformats.org/officeDocument/2006/relationships/tags" Target="../tags/tag24.xml"/></Relationships>
</file>

<file path=ppt/slides/_rels/slide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notesSlide" Target="../notesSlides/notesSlide7.xml"/><Relationship Id="rId3" Type="http://schemas.openxmlformats.org/officeDocument/2006/relationships/video" Target="../media/media1.wmv"/><Relationship Id="rId7" Type="http://schemas.openxmlformats.org/officeDocument/2006/relationships/tags" Target="../tags/tag52.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48.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image" Target="../media/image4.png"/><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7.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0.gi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png"/><Relationship Id="rId5" Type="http://schemas.openxmlformats.org/officeDocument/2006/relationships/tags" Target="../tags/tag64.xml"/><Relationship Id="rId10" Type="http://schemas.openxmlformats.org/officeDocument/2006/relationships/notesSlide" Target="../notesSlides/notesSlide9.xml"/><Relationship Id="rId4" Type="http://schemas.openxmlformats.org/officeDocument/2006/relationships/tags" Target="../tags/tag63.xml"/><Relationship Id="rId9"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421605"/>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94966" cy="92333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Familiar project management of SRCB and Ricoh;</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953942"/>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grpSp>
        <p:nvGrpSpPr>
          <p:cNvPr id="8" name="组合 7"/>
          <p:cNvGrpSpPr/>
          <p:nvPr/>
        </p:nvGrpSpPr>
        <p:grpSpPr>
          <a:xfrm>
            <a:off x="112415" y="1587227"/>
            <a:ext cx="5685631" cy="2867025"/>
            <a:chOff x="131465" y="1644377"/>
            <a:chExt cx="5685631" cy="2867025"/>
          </a:xfrm>
        </p:grpSpPr>
        <p:sp>
          <p:nvSpPr>
            <p:cNvPr id="21" name="MH_SubTitle_4"/>
            <p:cNvSpPr/>
            <p:nvPr>
              <p:custDataLst>
                <p:tags r:id="rId20"/>
              </p:custDataLst>
            </p:nvPr>
          </p:nvSpPr>
          <p:spPr>
            <a:xfrm>
              <a:off x="141784" y="3925614"/>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21"/>
              </p:custDataLst>
            </p:nvPr>
          </p:nvSpPr>
          <p:spPr>
            <a:xfrm>
              <a:off x="131465" y="3703364"/>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22"/>
              </p:custDataLst>
            </p:nvPr>
          </p:nvSpPr>
          <p:spPr>
            <a:xfrm>
              <a:off x="1223532" y="3123928"/>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23"/>
              </p:custDataLst>
            </p:nvPr>
          </p:nvSpPr>
          <p:spPr>
            <a:xfrm>
              <a:off x="1221812" y="290326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24"/>
              </p:custDataLst>
            </p:nvPr>
          </p:nvSpPr>
          <p:spPr>
            <a:xfrm>
              <a:off x="2332798" y="2317478"/>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25"/>
              </p:custDataLst>
            </p:nvPr>
          </p:nvSpPr>
          <p:spPr>
            <a:xfrm>
              <a:off x="2329358" y="209205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26"/>
              </p:custDataLst>
            </p:nvPr>
          </p:nvSpPr>
          <p:spPr bwMode="auto">
            <a:xfrm>
              <a:off x="976692" y="1644377"/>
              <a:ext cx="1202233" cy="2063478"/>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5" name="TextBox 4"/>
          <p:cNvSpPr txBox="1"/>
          <p:nvPr/>
        </p:nvSpPr>
        <p:spPr>
          <a:xfrm>
            <a:off x="833686" y="5296744"/>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833686" y="4888210"/>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
        <p:nvSpPr>
          <p:cNvPr id="3" name="右箭头 2"/>
          <p:cNvSpPr/>
          <p:nvPr/>
        </p:nvSpPr>
        <p:spPr bwMode="auto">
          <a:xfrm>
            <a:off x="3585292" y="3904183"/>
            <a:ext cx="1467839" cy="514349"/>
          </a:xfrm>
          <a:prstGeom prst="rightArrow">
            <a:avLst/>
          </a:prstGeom>
          <a:solidFill>
            <a:srgbClr val="FF0000">
              <a:alpha val="7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grpSp>
        <p:nvGrpSpPr>
          <p:cNvPr id="7" name="组合 6"/>
          <p:cNvGrpSpPr/>
          <p:nvPr/>
        </p:nvGrpSpPr>
        <p:grpSpPr>
          <a:xfrm>
            <a:off x="5003840" y="2234927"/>
            <a:ext cx="4713347" cy="2282009"/>
            <a:chOff x="4832390" y="2320652"/>
            <a:chExt cx="4713347" cy="2282009"/>
          </a:xfrm>
        </p:grpSpPr>
        <p:sp>
          <p:nvSpPr>
            <p:cNvPr id="102" name="MH_SubTitle_1"/>
            <p:cNvSpPr>
              <a:spLocks noChangeArrowheads="1"/>
            </p:cNvSpPr>
            <p:nvPr>
              <p:custDataLst>
                <p:tags r:id="rId3"/>
              </p:custDataLst>
            </p:nvPr>
          </p:nvSpPr>
          <p:spPr bwMode="gray">
            <a:xfrm>
              <a:off x="7576326" y="2320652"/>
              <a:ext cx="1969411"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3" name="MH_SubTitle_2"/>
            <p:cNvSpPr>
              <a:spLocks noChangeArrowheads="1"/>
            </p:cNvSpPr>
            <p:nvPr>
              <p:custDataLst>
                <p:tags r:id="rId4"/>
              </p:custDataLst>
            </p:nvPr>
          </p:nvSpPr>
          <p:spPr bwMode="gray">
            <a:xfrm>
              <a:off x="8020905" y="2830637"/>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5" name="MH_SubTitle_2"/>
            <p:cNvSpPr>
              <a:spLocks noChangeArrowheads="1"/>
            </p:cNvSpPr>
            <p:nvPr>
              <p:custDataLst>
                <p:tags r:id="rId5"/>
              </p:custDataLst>
            </p:nvPr>
          </p:nvSpPr>
          <p:spPr bwMode="gray">
            <a:xfrm>
              <a:off x="8348582" y="3340656"/>
              <a:ext cx="1197155"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6" name="MH_SubTitle_2"/>
            <p:cNvSpPr>
              <a:spLocks noChangeArrowheads="1"/>
            </p:cNvSpPr>
            <p:nvPr>
              <p:custDataLst>
                <p:tags r:id="rId6"/>
              </p:custDataLst>
            </p:nvPr>
          </p:nvSpPr>
          <p:spPr bwMode="gray">
            <a:xfrm>
              <a:off x="8020905" y="3852084"/>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7" name="MH_SubTitle_3"/>
            <p:cNvSpPr>
              <a:spLocks noChangeArrowheads="1"/>
            </p:cNvSpPr>
            <p:nvPr>
              <p:custDataLst>
                <p:tags r:id="rId7"/>
              </p:custDataLst>
            </p:nvPr>
          </p:nvSpPr>
          <p:spPr bwMode="gray">
            <a:xfrm>
              <a:off x="8020905" y="4359098"/>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9" name="MH_Other_3"/>
            <p:cNvSpPr>
              <a:spLocks noChangeShapeType="1"/>
            </p:cNvSpPr>
            <p:nvPr>
              <p:custDataLst>
                <p:tags r:id="rId8"/>
              </p:custDataLst>
            </p:nvPr>
          </p:nvSpPr>
          <p:spPr bwMode="auto">
            <a:xfrm>
              <a:off x="5984189" y="3809030"/>
              <a:ext cx="1339247" cy="672598"/>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0" name="MH_Other_1"/>
            <p:cNvSpPr>
              <a:spLocks noChangeShapeType="1"/>
            </p:cNvSpPr>
            <p:nvPr>
              <p:custDataLst>
                <p:tags r:id="rId9"/>
              </p:custDataLst>
            </p:nvPr>
          </p:nvSpPr>
          <p:spPr bwMode="auto">
            <a:xfrm flipV="1">
              <a:off x="6104634" y="2951670"/>
              <a:ext cx="1218802" cy="431423"/>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1" name="MH_Other_1"/>
            <p:cNvSpPr>
              <a:spLocks noChangeShapeType="1"/>
            </p:cNvSpPr>
            <p:nvPr>
              <p:custDataLst>
                <p:tags r:id="rId10"/>
              </p:custDataLst>
            </p:nvPr>
          </p:nvSpPr>
          <p:spPr bwMode="auto">
            <a:xfrm flipV="1">
              <a:off x="5984189" y="2491575"/>
              <a:ext cx="1339246" cy="793512"/>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2" name="MH_Other_2"/>
            <p:cNvSpPr>
              <a:spLocks noChangeShapeType="1"/>
            </p:cNvSpPr>
            <p:nvPr>
              <p:custDataLst>
                <p:tags r:id="rId11"/>
              </p:custDataLst>
            </p:nvPr>
          </p:nvSpPr>
          <p:spPr bwMode="auto">
            <a:xfrm flipV="1">
              <a:off x="5984190" y="3461028"/>
              <a:ext cx="1339246" cy="50776"/>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3" name="MH_Other_3"/>
            <p:cNvSpPr>
              <a:spLocks noChangeShapeType="1"/>
            </p:cNvSpPr>
            <p:nvPr>
              <p:custDataLst>
                <p:tags r:id="rId12"/>
              </p:custDataLst>
            </p:nvPr>
          </p:nvSpPr>
          <p:spPr bwMode="auto">
            <a:xfrm>
              <a:off x="6104634" y="3646418"/>
              <a:ext cx="1218802" cy="325223"/>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4" name="MH_SubTitle_1"/>
            <p:cNvSpPr>
              <a:spLocks noChangeArrowheads="1"/>
            </p:cNvSpPr>
            <p:nvPr>
              <p:custDataLst>
                <p:tags r:id="rId13"/>
              </p:custDataLst>
            </p:nvPr>
          </p:nvSpPr>
          <p:spPr bwMode="gray">
            <a:xfrm>
              <a:off x="7323436" y="2320652"/>
              <a:ext cx="1969411"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en-US" altLang="zh-CN" dirty="0" smtClean="0">
                  <a:solidFill>
                    <a:srgbClr val="FFFFFF"/>
                  </a:solidFill>
                  <a:latin typeface="Times New Roman" pitchFamily="18" charset="0"/>
                  <a:ea typeface="微软雅黑" pitchFamily="34" charset="-122"/>
                  <a:cs typeface="Times New Roman" pitchFamily="18" charset="0"/>
                </a:rPr>
                <a:t>Coding Language</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5" name="MH_SubTitle_2"/>
            <p:cNvSpPr>
              <a:spLocks noChangeArrowheads="1"/>
            </p:cNvSpPr>
            <p:nvPr>
              <p:custDataLst>
                <p:tags r:id="rId14"/>
              </p:custDataLst>
            </p:nvPr>
          </p:nvSpPr>
          <p:spPr bwMode="gray">
            <a:xfrm>
              <a:off x="7323436" y="2830637"/>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smtClean="0">
                  <a:solidFill>
                    <a:srgbClr val="FFFFFF"/>
                  </a:solidFill>
                  <a:latin typeface="Times New Roman" pitchFamily="18" charset="0"/>
                  <a:ea typeface="微软雅黑" pitchFamily="34" charset="-122"/>
                  <a:cs typeface="Times New Roman" pitchFamily="18" charset="0"/>
                </a:rPr>
                <a:t>Computer system</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6" name="MH_SubTitle_3"/>
            <p:cNvSpPr>
              <a:spLocks noChangeArrowheads="1"/>
            </p:cNvSpPr>
            <p:nvPr>
              <p:custDataLst>
                <p:tags r:id="rId15"/>
              </p:custDataLst>
            </p:nvPr>
          </p:nvSpPr>
          <p:spPr bwMode="gray">
            <a:xfrm>
              <a:off x="7323437" y="4360593"/>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Math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nvGrpSpPr>
            <p:cNvPr id="97" name="组合 96"/>
            <p:cNvGrpSpPr/>
            <p:nvPr/>
          </p:nvGrpSpPr>
          <p:grpSpPr>
            <a:xfrm>
              <a:off x="4832390" y="2725967"/>
              <a:ext cx="1592631" cy="1470122"/>
              <a:chOff x="754988" y="3781425"/>
              <a:chExt cx="2141141" cy="1976439"/>
            </a:xfrm>
          </p:grpSpPr>
          <p:sp>
            <p:nvSpPr>
              <p:cNvPr id="100" name="MH_Other_4"/>
              <p:cNvSpPr>
                <a:spLocks noChangeArrowheads="1"/>
              </p:cNvSpPr>
              <p:nvPr>
                <p:custDataLst>
                  <p:tags r:id="rId18"/>
                </p:custDataLst>
              </p:nvPr>
            </p:nvSpPr>
            <p:spPr bwMode="gray">
              <a:xfrm>
                <a:off x="754988" y="3781425"/>
                <a:ext cx="2141141" cy="1976439"/>
              </a:xfrm>
              <a:prstGeom prst="ellipse">
                <a:avLst/>
              </a:prstGeom>
              <a:solidFill>
                <a:schemeClr val="accent3">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nchorCtr="1"/>
              <a:lstStyle/>
              <a:p>
                <a:pPr algn="ctr" eaLnBrk="1" hangingPunct="1"/>
                <a:endParaRPr kumimoji="1" lang="zh-TW" altLang="en-US" sz="2400">
                  <a:solidFill>
                    <a:srgbClr val="FFFFFF"/>
                  </a:solidFill>
                  <a:ea typeface="微软雅黑" pitchFamily="34" charset="-122"/>
                </a:endParaRPr>
              </a:p>
            </p:txBody>
          </p:sp>
          <p:sp>
            <p:nvSpPr>
              <p:cNvPr id="101" name="MH_Title_1"/>
              <p:cNvSpPr/>
              <p:nvPr>
                <p:custDataLst>
                  <p:tags r:id="rId19"/>
                </p:custDataLst>
              </p:nvPr>
            </p:nvSpPr>
            <p:spPr>
              <a:xfrm>
                <a:off x="1003058" y="4001487"/>
                <a:ext cx="1664340" cy="153631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TW" sz="1400" dirty="0" smtClean="0">
                    <a:solidFill>
                      <a:srgbClr val="FFFFFF"/>
                    </a:solidFill>
                    <a:latin typeface="Times New Roman" pitchFamily="18" charset="0"/>
                    <a:ea typeface="微软雅黑" panose="020B0503020204020204" pitchFamily="34" charset="-122"/>
                    <a:cs typeface="Times New Roman" pitchFamily="18" charset="0"/>
                  </a:rPr>
                  <a:t>Core </a:t>
                </a:r>
              </a:p>
              <a:p>
                <a:pPr algn="ctr" eaLnBrk="1" fontAlgn="auto" hangingPunct="1">
                  <a:spcBef>
                    <a:spcPts val="0"/>
                  </a:spcBef>
                  <a:spcAft>
                    <a:spcPts val="0"/>
                  </a:spcAft>
                  <a:defRPr/>
                </a:pPr>
                <a:r>
                  <a:rPr lang="en-US" altLang="zh-TW" sz="1400" dirty="0" smtClean="0">
                    <a:solidFill>
                      <a:srgbClr val="FFFFFF"/>
                    </a:solidFill>
                    <a:latin typeface="Times New Roman" pitchFamily="18" charset="0"/>
                    <a:ea typeface="微软雅黑" panose="020B0503020204020204" pitchFamily="34" charset="-122"/>
                    <a:cs typeface="Times New Roman" pitchFamily="18" charset="0"/>
                  </a:rPr>
                  <a:t>Compe-tence</a:t>
                </a:r>
              </a:p>
            </p:txBody>
          </p:sp>
        </p:grpSp>
        <p:sp>
          <p:nvSpPr>
            <p:cNvPr id="98" name="MH_SubTitle_2"/>
            <p:cNvSpPr>
              <a:spLocks noChangeArrowheads="1"/>
            </p:cNvSpPr>
            <p:nvPr>
              <p:custDataLst>
                <p:tags r:id="rId16"/>
              </p:custDataLst>
            </p:nvPr>
          </p:nvSpPr>
          <p:spPr bwMode="gray">
            <a:xfrm>
              <a:off x="7323436" y="3339994"/>
              <a:ext cx="1197155"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Presentation</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9" name="MH_SubTitle_2"/>
            <p:cNvSpPr>
              <a:spLocks noChangeArrowheads="1"/>
            </p:cNvSpPr>
            <p:nvPr>
              <p:custDataLst>
                <p:tags r:id="rId17"/>
              </p:custDataLst>
            </p:nvPr>
          </p:nvSpPr>
          <p:spPr bwMode="gray">
            <a:xfrm>
              <a:off x="7323436" y="3850606"/>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English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52153441"/>
              </p:ext>
            </p:extLst>
          </p:nvPr>
        </p:nvGraphicFramePr>
        <p:xfrm>
          <a:off x="1352600" y="4676096"/>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4070416"/>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11" name="TextBox 10"/>
          <p:cNvSpPr txBox="1"/>
          <p:nvPr/>
        </p:nvSpPr>
        <p:spPr>
          <a:xfrm>
            <a:off x="1837917" y="2095022"/>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13" name="TextBox 12"/>
          <p:cNvSpPr txBox="1"/>
          <p:nvPr/>
        </p:nvSpPr>
        <p:spPr>
          <a:xfrm>
            <a:off x="920552" y="1556792"/>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grpSp>
        <p:nvGrpSpPr>
          <p:cNvPr id="2067" name="组合 2066"/>
          <p:cNvGrpSpPr/>
          <p:nvPr/>
        </p:nvGrpSpPr>
        <p:grpSpPr>
          <a:xfrm>
            <a:off x="1954670" y="2990403"/>
            <a:ext cx="5996661" cy="3067944"/>
            <a:chOff x="1356639" y="2875359"/>
            <a:chExt cx="5996661" cy="3067944"/>
          </a:xfrm>
        </p:grpSpPr>
        <p:sp>
          <p:nvSpPr>
            <p:cNvPr id="95" name="MH_Other_3"/>
            <p:cNvSpPr>
              <a:spLocks noChangeShapeType="1"/>
            </p:cNvSpPr>
            <p:nvPr>
              <p:custDataLst>
                <p:tags r:id="rId3"/>
              </p:custDataLst>
            </p:nvPr>
          </p:nvSpPr>
          <p:spPr bwMode="auto">
            <a:xfrm>
              <a:off x="2905124" y="4876341"/>
              <a:ext cx="1800490" cy="904244"/>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2" name="MH_Other_1"/>
            <p:cNvSpPr>
              <a:spLocks noChangeShapeType="1"/>
            </p:cNvSpPr>
            <p:nvPr>
              <p:custDataLst>
                <p:tags r:id="rId4"/>
              </p:custDataLst>
            </p:nvPr>
          </p:nvSpPr>
          <p:spPr bwMode="auto">
            <a:xfrm flipV="1">
              <a:off x="3067050" y="3723703"/>
              <a:ext cx="1638564" cy="580007"/>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2" name="MH_Other_1"/>
            <p:cNvSpPr>
              <a:spLocks noChangeShapeType="1"/>
            </p:cNvSpPr>
            <p:nvPr>
              <p:custDataLst>
                <p:tags r:id="rId5"/>
              </p:custDataLst>
            </p:nvPr>
          </p:nvSpPr>
          <p:spPr bwMode="auto">
            <a:xfrm flipV="1">
              <a:off x="2905124" y="3105149"/>
              <a:ext cx="1800489" cy="1066801"/>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3" name="MH_Other_2"/>
            <p:cNvSpPr>
              <a:spLocks noChangeShapeType="1"/>
            </p:cNvSpPr>
            <p:nvPr>
              <p:custDataLst>
                <p:tags r:id="rId6"/>
              </p:custDataLst>
            </p:nvPr>
          </p:nvSpPr>
          <p:spPr bwMode="auto">
            <a:xfrm flipV="1">
              <a:off x="2905125" y="4408486"/>
              <a:ext cx="1800489" cy="68264"/>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4" name="MH_Other_3"/>
            <p:cNvSpPr>
              <a:spLocks noChangeShapeType="1"/>
            </p:cNvSpPr>
            <p:nvPr>
              <p:custDataLst>
                <p:tags r:id="rId7"/>
              </p:custDataLst>
            </p:nvPr>
          </p:nvSpPr>
          <p:spPr bwMode="auto">
            <a:xfrm>
              <a:off x="3067050" y="4657725"/>
              <a:ext cx="1638564" cy="437231"/>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5" name="MH_SubTitle_1"/>
            <p:cNvSpPr>
              <a:spLocks noChangeArrowheads="1"/>
            </p:cNvSpPr>
            <p:nvPr>
              <p:custDataLst>
                <p:tags r:id="rId8"/>
              </p:custDataLst>
            </p:nvPr>
          </p:nvSpPr>
          <p:spPr bwMode="gray">
            <a:xfrm>
              <a:off x="4705614" y="2875359"/>
              <a:ext cx="2647686"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en-US" altLang="zh-CN" dirty="0" smtClean="0">
                  <a:solidFill>
                    <a:srgbClr val="FFFFFF"/>
                  </a:solidFill>
                  <a:latin typeface="Times New Roman" pitchFamily="18" charset="0"/>
                  <a:ea typeface="微软雅黑" pitchFamily="34" charset="-122"/>
                  <a:cs typeface="Times New Roman" pitchFamily="18" charset="0"/>
                </a:rPr>
                <a:t>Coding Language</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6" name="MH_SubTitle_2"/>
            <p:cNvSpPr>
              <a:spLocks noChangeArrowheads="1"/>
            </p:cNvSpPr>
            <p:nvPr>
              <p:custDataLst>
                <p:tags r:id="rId9"/>
              </p:custDataLst>
            </p:nvPr>
          </p:nvSpPr>
          <p:spPr bwMode="gray">
            <a:xfrm>
              <a:off x="4705614" y="3560985"/>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smtClean="0">
                  <a:solidFill>
                    <a:srgbClr val="FFFFFF"/>
                  </a:solidFill>
                  <a:latin typeface="Times New Roman" pitchFamily="18" charset="0"/>
                  <a:ea typeface="微软雅黑" pitchFamily="34" charset="-122"/>
                  <a:cs typeface="Times New Roman" pitchFamily="18" charset="0"/>
                </a:rPr>
                <a:t>Computer system</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7" name="MH_SubTitle_3"/>
            <p:cNvSpPr>
              <a:spLocks noChangeArrowheads="1"/>
            </p:cNvSpPr>
            <p:nvPr>
              <p:custDataLst>
                <p:tags r:id="rId10"/>
              </p:custDataLst>
            </p:nvPr>
          </p:nvSpPr>
          <p:spPr bwMode="gray">
            <a:xfrm>
              <a:off x="4705615" y="5617865"/>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Math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nvGrpSpPr>
            <p:cNvPr id="2066" name="组合 2065"/>
            <p:cNvGrpSpPr/>
            <p:nvPr/>
          </p:nvGrpSpPr>
          <p:grpSpPr>
            <a:xfrm>
              <a:off x="1356639" y="3420267"/>
              <a:ext cx="2141141" cy="1976439"/>
              <a:chOff x="754988" y="3781425"/>
              <a:chExt cx="2141141" cy="1976439"/>
            </a:xfrm>
          </p:grpSpPr>
          <p:sp>
            <p:nvSpPr>
              <p:cNvPr id="88" name="MH_Other_4"/>
              <p:cNvSpPr>
                <a:spLocks noChangeArrowheads="1"/>
              </p:cNvSpPr>
              <p:nvPr>
                <p:custDataLst>
                  <p:tags r:id="rId13"/>
                </p:custDataLst>
              </p:nvPr>
            </p:nvSpPr>
            <p:spPr bwMode="gray">
              <a:xfrm>
                <a:off x="754988" y="3781425"/>
                <a:ext cx="2141141" cy="19764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nchorCtr="1"/>
              <a:lstStyle/>
              <a:p>
                <a:pPr algn="ctr" eaLnBrk="1" hangingPunct="1"/>
                <a:endParaRPr kumimoji="1" lang="zh-TW" altLang="en-US" sz="2400">
                  <a:solidFill>
                    <a:srgbClr val="FFFFFF"/>
                  </a:solidFill>
                  <a:ea typeface="微软雅黑" pitchFamily="34" charset="-122"/>
                </a:endParaRPr>
              </a:p>
            </p:txBody>
          </p:sp>
          <p:sp>
            <p:nvSpPr>
              <p:cNvPr id="89" name="MH_Title_1"/>
              <p:cNvSpPr/>
              <p:nvPr>
                <p:custDataLst>
                  <p:tags r:id="rId14"/>
                </p:custDataLst>
              </p:nvPr>
            </p:nvSpPr>
            <p:spPr>
              <a:xfrm>
                <a:off x="1003058" y="4001487"/>
                <a:ext cx="1664340" cy="153631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TW" sz="1800" dirty="0" smtClean="0">
                    <a:solidFill>
                      <a:srgbClr val="FFFFFF"/>
                    </a:solidFill>
                    <a:latin typeface="Times New Roman" pitchFamily="18" charset="0"/>
                    <a:ea typeface="微软雅黑" panose="020B0503020204020204" pitchFamily="34" charset="-122"/>
                    <a:cs typeface="Times New Roman" pitchFamily="18" charset="0"/>
                  </a:rPr>
                  <a:t>Core Competence</a:t>
                </a:r>
              </a:p>
            </p:txBody>
          </p:sp>
        </p:grpSp>
        <p:sp>
          <p:nvSpPr>
            <p:cNvPr id="90" name="MH_SubTitle_2"/>
            <p:cNvSpPr>
              <a:spLocks noChangeArrowheads="1"/>
            </p:cNvSpPr>
            <p:nvPr>
              <p:custDataLst>
                <p:tags r:id="rId11"/>
              </p:custDataLst>
            </p:nvPr>
          </p:nvSpPr>
          <p:spPr bwMode="gray">
            <a:xfrm>
              <a:off x="4705614" y="4245767"/>
              <a:ext cx="1609461"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Presentation</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1" name="MH_SubTitle_2"/>
            <p:cNvSpPr>
              <a:spLocks noChangeArrowheads="1"/>
            </p:cNvSpPr>
            <p:nvPr>
              <p:custDataLst>
                <p:tags r:id="rId12"/>
              </p:custDataLst>
            </p:nvPr>
          </p:nvSpPr>
          <p:spPr bwMode="gray">
            <a:xfrm>
              <a:off x="4705614" y="4932237"/>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English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86236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18864" y="126876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
        <p:nvSpPr>
          <p:cNvPr id="3" name="七角星 2"/>
          <p:cNvSpPr/>
          <p:nvPr/>
        </p:nvSpPr>
        <p:spPr bwMode="auto">
          <a:xfrm>
            <a:off x="1727677" y="5510050"/>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err="1"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.net</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Advanced UI</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Databases</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1" name="七角星 60"/>
          <p:cNvSpPr/>
          <p:nvPr/>
        </p:nvSpPr>
        <p:spPr bwMode="auto">
          <a:xfrm>
            <a:off x="3854933" y="5554256"/>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System</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2" name="七角星 61"/>
          <p:cNvSpPr/>
          <p:nvPr/>
        </p:nvSpPr>
        <p:spPr bwMode="auto">
          <a:xfrm>
            <a:off x="2950571"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Progresses</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70" name="七角星 69"/>
          <p:cNvSpPr/>
          <p:nvPr/>
        </p:nvSpPr>
        <p:spPr bwMode="auto">
          <a:xfrm>
            <a:off x="6527566"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Web Front End</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Project Leading</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325848"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808192"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315530" y="3501008"/>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808192" y="358117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315530" y="4941168"/>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808192" y="5021337"/>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2" name="TextBox 1"/>
          <p:cNvSpPr txBox="1"/>
          <p:nvPr/>
        </p:nvSpPr>
        <p:spPr>
          <a:xfrm>
            <a:off x="1136576" y="2763944"/>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3" name="TextBox 2"/>
          <p:cNvSpPr txBox="1"/>
          <p:nvPr/>
        </p:nvSpPr>
        <p:spPr>
          <a:xfrm>
            <a:off x="1346876" y="3140968"/>
            <a:ext cx="2720553" cy="30777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Drag images </a:t>
            </a:r>
            <a:r>
              <a:rPr lang="en-US" altLang="zh-CN" sz="1400" b="1" dirty="0" smtClean="0">
                <a:solidFill>
                  <a:srgbClr val="FF0000"/>
                </a:solidFill>
                <a:latin typeface="Times New Roman" pitchFamily="18" charset="0"/>
                <a:cs typeface="Times New Roman" pitchFamily="18" charset="0"/>
              </a:rPr>
              <a:t>between controls</a:t>
            </a:r>
            <a:endParaRPr lang="zh-CN" altLang="en-US" sz="1400" b="1" dirty="0">
              <a:solidFill>
                <a:srgbClr val="FF0000"/>
              </a:solidFill>
              <a:latin typeface="Times New Roman" pitchFamily="18" charset="0"/>
              <a:cs typeface="Times New Roman" pitchFamily="18" charset="0"/>
            </a:endParaRPr>
          </a:p>
        </p:txBody>
      </p:sp>
      <p:sp>
        <p:nvSpPr>
          <p:cNvPr id="25" name="TextBox 24"/>
          <p:cNvSpPr txBox="1"/>
          <p:nvPr/>
        </p:nvSpPr>
        <p:spPr>
          <a:xfrm>
            <a:off x="1136576" y="4057426"/>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6" name="TextBox 25"/>
          <p:cNvSpPr txBox="1"/>
          <p:nvPr/>
        </p:nvSpPr>
        <p:spPr>
          <a:xfrm>
            <a:off x="1136576" y="5497587"/>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7" name="TextBox 26"/>
          <p:cNvSpPr txBox="1"/>
          <p:nvPr/>
        </p:nvSpPr>
        <p:spPr>
          <a:xfrm>
            <a:off x="1346876" y="4410134"/>
            <a:ext cx="2632452"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Design a </a:t>
            </a:r>
            <a:r>
              <a:rPr lang="en-US" altLang="zh-CN" sz="1400" b="1" dirty="0">
                <a:solidFill>
                  <a:srgbClr val="FF0000"/>
                </a:solidFill>
                <a:latin typeface="Times New Roman" pitchFamily="18" charset="0"/>
                <a:cs typeface="Times New Roman" pitchFamily="18" charset="0"/>
              </a:rPr>
              <a:t>Connection poo</a:t>
            </a:r>
            <a:r>
              <a:rPr lang="en-US" altLang="zh-CN" sz="1400" dirty="0" smtClean="0">
                <a:latin typeface="Times New Roman" pitchFamily="18" charset="0"/>
                <a:cs typeface="Times New Roman" pitchFamily="18" charset="0"/>
              </a:rPr>
              <a:t>l to </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separated the UI and data I/O</a:t>
            </a:r>
            <a:endParaRPr lang="zh-CN" altLang="en-US" sz="1400" dirty="0">
              <a:latin typeface="Times New Roman" pitchFamily="18" charset="0"/>
              <a:cs typeface="Times New Roman" pitchFamily="18" charset="0"/>
            </a:endParaRPr>
          </a:p>
        </p:txBody>
      </p:sp>
      <p:sp>
        <p:nvSpPr>
          <p:cNvPr id="28" name="TextBox 27"/>
          <p:cNvSpPr txBox="1"/>
          <p:nvPr/>
        </p:nvSpPr>
        <p:spPr>
          <a:xfrm>
            <a:off x="1346876" y="5869672"/>
            <a:ext cx="3102068"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Use </a:t>
            </a:r>
            <a:r>
              <a:rPr lang="en-US" altLang="zh-CN" sz="1400" b="1" dirty="0">
                <a:solidFill>
                  <a:srgbClr val="FF0000"/>
                </a:solidFill>
                <a:latin typeface="Times New Roman" pitchFamily="18" charset="0"/>
                <a:cs typeface="Times New Roman" pitchFamily="18" charset="0"/>
              </a:rPr>
              <a:t>temporary file </a:t>
            </a:r>
            <a:r>
              <a:rPr lang="en-US" altLang="zh-CN" sz="1400" dirty="0" smtClean="0">
                <a:latin typeface="Times New Roman" pitchFamily="18" charset="0"/>
                <a:cs typeface="Times New Roman" pitchFamily="18" charset="0"/>
              </a:rPr>
              <a:t>to reduce</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memory usage from </a:t>
            </a:r>
            <a:r>
              <a:rPr lang="en-US" altLang="zh-CN" sz="1400" b="1" dirty="0" smtClean="0">
                <a:solidFill>
                  <a:srgbClr val="FF0000"/>
                </a:solidFill>
                <a:latin typeface="Times New Roman" pitchFamily="18" charset="0"/>
                <a:cs typeface="Times New Roman" pitchFamily="18" charset="0"/>
              </a:rPr>
              <a:t>1GB-&gt;200MB</a:t>
            </a:r>
            <a:endParaRPr lang="zh-CN" altLang="en-US" sz="1400"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3649216"/>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3730178"/>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9" name="MH_SubTitle_4"/>
          <p:cNvSpPr txBox="1">
            <a:spLocks noChangeArrowheads="1"/>
          </p:cNvSpPr>
          <p:nvPr>
            <p:custDataLst>
              <p:tags r:id="rId6"/>
            </p:custDataLst>
          </p:nvPr>
        </p:nvSpPr>
        <p:spPr bwMode="auto">
          <a:xfrm>
            <a:off x="1283874" y="52448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7"/>
            </p:custDataLst>
          </p:nvPr>
        </p:nvSpPr>
        <p:spPr bwMode="auto">
          <a:xfrm>
            <a:off x="776536" y="53250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8"/>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034505" y="4268713"/>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
        <p:nvSpPr>
          <p:cNvPr id="27" name="TextBox 26"/>
          <p:cNvSpPr txBox="1"/>
          <p:nvPr/>
        </p:nvSpPr>
        <p:spPr>
          <a:xfrm>
            <a:off x="616174" y="2386920"/>
            <a:ext cx="1860167" cy="369332"/>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Challenges:</a:t>
            </a:r>
          </a:p>
        </p:txBody>
      </p:sp>
      <p:sp>
        <p:nvSpPr>
          <p:cNvPr id="28" name="TextBox 27"/>
          <p:cNvSpPr txBox="1"/>
          <p:nvPr/>
        </p:nvSpPr>
        <p:spPr>
          <a:xfrm>
            <a:off x="848544" y="2783167"/>
            <a:ext cx="3423309" cy="83099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Come true a </a:t>
            </a:r>
            <a:r>
              <a:rPr lang="en-US" altLang="zh-CN" b="1" dirty="0" smtClean="0">
                <a:solidFill>
                  <a:srgbClr val="FF0000"/>
                </a:solidFill>
                <a:latin typeface="Times New Roman" pitchFamily="18" charset="0"/>
                <a:cs typeface="Times New Roman" pitchFamily="18" charset="0"/>
              </a:rPr>
              <a:t>high required system </a:t>
            </a:r>
          </a:p>
          <a:p>
            <a:pPr>
              <a:buClr>
                <a:srgbClr val="FF0000"/>
              </a:buClr>
            </a:pPr>
            <a:r>
              <a:rPr lang="en-US" altLang="zh-CN" dirty="0">
                <a:latin typeface="Times New Roman" pitchFamily="18" charset="0"/>
                <a:cs typeface="Times New Roman" pitchFamily="18" charset="0"/>
              </a:rPr>
              <a:t>       on an unfamiliar development </a:t>
            </a:r>
          </a:p>
          <a:p>
            <a:pPr>
              <a:buClr>
                <a:srgbClr val="FF0000"/>
              </a:buClr>
            </a:pPr>
            <a:r>
              <a:rPr lang="en-US" altLang="zh-CN" dirty="0">
                <a:latin typeface="Times New Roman" pitchFamily="18" charset="0"/>
                <a:cs typeface="Times New Roman" pitchFamily="18" charset="0"/>
              </a:rPr>
              <a:t>       environment in </a:t>
            </a:r>
            <a:r>
              <a:rPr lang="en-US" altLang="zh-CN" b="1" dirty="0">
                <a:solidFill>
                  <a:srgbClr val="FF0000"/>
                </a:solidFill>
                <a:latin typeface="Times New Roman" pitchFamily="18" charset="0"/>
                <a:cs typeface="Times New Roman" pitchFamily="18" charset="0"/>
              </a:rPr>
              <a:t>a month</a:t>
            </a:r>
            <a:endParaRPr lang="zh-CN" altLang="en-US"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Title"/>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4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4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4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4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6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7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8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8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8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89.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9.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8751</TotalTime>
  <Words>2047</Words>
  <Application>Microsoft Office PowerPoint</Application>
  <PresentationFormat>A4 纸张(210x297 毫米)</PresentationFormat>
  <Paragraphs>233</Paragraphs>
  <Slides>14</Slides>
  <Notes>14</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template_white_2000_j120402</vt:lpstr>
      <vt:lpstr>Promotion Report</vt:lpstr>
      <vt:lpstr>Content</vt:lpstr>
      <vt:lpstr>Personal Information</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2306</cp:revision>
  <cp:lastPrinted>2015-01-20T09:18:00Z</cp:lastPrinted>
  <dcterms:created xsi:type="dcterms:W3CDTF">2012-05-07T05:36:00Z</dcterms:created>
  <dcterms:modified xsi:type="dcterms:W3CDTF">2018-03-13T03:38:10Z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